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83" r:id="rId3"/>
    <p:sldId id="259" r:id="rId4"/>
    <p:sldId id="285" r:id="rId5"/>
    <p:sldId id="279" r:id="rId6"/>
    <p:sldId id="276" r:id="rId7"/>
    <p:sldId id="277" r:id="rId8"/>
    <p:sldId id="278" r:id="rId9"/>
    <p:sldId id="281" r:id="rId10"/>
    <p:sldId id="284" r:id="rId11"/>
    <p:sldId id="261" r:id="rId12"/>
    <p:sldId id="265" r:id="rId13"/>
    <p:sldId id="266" r:id="rId14"/>
    <p:sldId id="26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100"/>
    <a:srgbClr val="9DD9FB"/>
    <a:srgbClr val="9CDAFD"/>
    <a:srgbClr val="A1DAF8"/>
    <a:srgbClr val="4F81BD"/>
    <a:srgbClr val="9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4" autoAdjust="0"/>
    <p:restoredTop sz="94660"/>
  </p:normalViewPr>
  <p:slideViewPr>
    <p:cSldViewPr>
      <p:cViewPr varScale="1">
        <p:scale>
          <a:sx n="85" d="100"/>
          <a:sy n="85" d="100"/>
        </p:scale>
        <p:origin x="3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1807467658421"/>
          <c:y val="5.7735183059221144E-2"/>
          <c:w val="0.78935377854191058"/>
          <c:h val="0.64959560839954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COLONIA DE FERIAS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5</c:v>
                </c:pt>
                <c:pt idx="3">
                  <c:v>20</c:v>
                </c:pt>
                <c:pt idx="4" formatCode="&quot;R$&quot;\ #,##0.00;[Red]&quot;R$&quot;\ #,##0.00">
                  <c:v>100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9-4D67-A50F-4735CC608BF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POUSADAS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50</c:v>
                </c:pt>
                <c:pt idx="1">
                  <c:v>30</c:v>
                </c:pt>
                <c:pt idx="2">
                  <c:v>20</c:v>
                </c:pt>
                <c:pt idx="3">
                  <c:v>50</c:v>
                </c:pt>
                <c:pt idx="4" formatCode="&quot;R$&quot;\ #,##0.00;[Red]&quot;R$&quot;\ #,##0.00">
                  <c:v>120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9-4D67-A50F-4735CC608BF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HOTEIS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% FREQUENCIA PUBLICO FAMILIA</c:v>
                </c:pt>
                <c:pt idx="2">
                  <c:v>%FREQUENCIA PUBLICO SOLTEIRO</c:v>
                </c:pt>
                <c:pt idx="3">
                  <c:v>%FREQUENCIA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75</c:v>
                </c:pt>
                <c:pt idx="3">
                  <c:v>30</c:v>
                </c:pt>
                <c:pt idx="4" formatCode="&quot;R$&quot;\ #,##0.00;[Red]&quot;R$&quot;\ #,##0.00">
                  <c:v>150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29-4D67-A50F-4735CC608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23744"/>
        <c:axId val="37025280"/>
      </c:barChart>
      <c:catAx>
        <c:axId val="3702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7025280"/>
        <c:crosses val="autoZero"/>
        <c:auto val="1"/>
        <c:lblAlgn val="ctr"/>
        <c:lblOffset val="100"/>
        <c:noMultiLvlLbl val="0"/>
      </c:catAx>
      <c:valAx>
        <c:axId val="3702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23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</c:spPr>
        <c:txPr>
          <a:bodyPr/>
          <a:lstStyle/>
          <a:p>
            <a:pPr rtl="0">
              <a:defRPr sz="105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9F5E-C9E7-4211-B6D3-54E5769EBA1D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54CD44-595B-4CB3-8107-33A6413116EA}">
      <dgm:prSet phldrT="[Texto]" custT="1"/>
      <dgm:spPr/>
      <dgm:t>
        <a:bodyPr/>
        <a:lstStyle/>
        <a:p>
          <a:endParaRPr lang="en-US" sz="1800" b="1" dirty="0"/>
        </a:p>
        <a:p>
          <a:r>
            <a:rPr lang="en-US" sz="1800" b="1" dirty="0"/>
            <a:t>SEDE</a:t>
          </a:r>
        </a:p>
        <a:p>
          <a:r>
            <a:rPr lang="en-US" sz="1800" b="1" dirty="0"/>
            <a:t>Central de</a:t>
          </a:r>
        </a:p>
        <a:p>
          <a:r>
            <a:rPr lang="en-US" sz="1800" b="1" dirty="0" err="1"/>
            <a:t>Atendimento</a:t>
          </a:r>
          <a:endParaRPr lang="en-US" sz="1800" b="1" dirty="0"/>
        </a:p>
        <a:p>
          <a:endParaRPr lang="pt-BR" sz="1600" dirty="0"/>
        </a:p>
      </dgm:t>
    </dgm:pt>
    <dgm:pt modelId="{5CCD85A6-88EE-43C3-BB3C-D18B6035B315}" type="parTrans" cxnId="{10967BE6-635E-417D-B390-3E3A8C7F5A34}">
      <dgm:prSet/>
      <dgm:spPr/>
      <dgm:t>
        <a:bodyPr/>
        <a:lstStyle/>
        <a:p>
          <a:endParaRPr lang="pt-BR"/>
        </a:p>
      </dgm:t>
    </dgm:pt>
    <dgm:pt modelId="{20742CA2-B11F-4883-A054-3750323BBC80}" type="sibTrans" cxnId="{10967BE6-635E-417D-B390-3E3A8C7F5A34}">
      <dgm:prSet/>
      <dgm:spPr/>
      <dgm:t>
        <a:bodyPr/>
        <a:lstStyle/>
        <a:p>
          <a:endParaRPr lang="pt-BR"/>
        </a:p>
      </dgm:t>
    </dgm:pt>
    <dgm:pt modelId="{640B4787-0931-4E51-BB05-DF22F66EDFC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 sz="800" b="1" dirty="0"/>
        </a:p>
        <a:p>
          <a:r>
            <a:rPr lang="pt-BR" sz="1400" b="1" dirty="0"/>
            <a:t>DISTRIBUIDOR</a:t>
          </a:r>
        </a:p>
        <a:p>
          <a:r>
            <a:rPr lang="pt-BR" sz="1400" b="1" dirty="0"/>
            <a:t>INOVATYON</a:t>
          </a:r>
          <a:endParaRPr lang="pt-BR" sz="800" b="1" dirty="0"/>
        </a:p>
      </dgm:t>
    </dgm:pt>
    <dgm:pt modelId="{E5330C7A-D769-4E65-ABFE-5923860FA1B3}" type="parTrans" cxnId="{8CEA7595-7520-41E0-B502-CF4DEC4B93FC}">
      <dgm:prSet/>
      <dgm:spPr/>
      <dgm:t>
        <a:bodyPr/>
        <a:lstStyle/>
        <a:p>
          <a:endParaRPr lang="pt-BR"/>
        </a:p>
      </dgm:t>
    </dgm:pt>
    <dgm:pt modelId="{5EB84D6E-BF25-4849-88D0-86EF6466E449}" type="sibTrans" cxnId="{8CEA7595-7520-41E0-B502-CF4DEC4B93FC}">
      <dgm:prSet/>
      <dgm:spPr/>
      <dgm:t>
        <a:bodyPr/>
        <a:lstStyle/>
        <a:p>
          <a:endParaRPr lang="pt-BR"/>
        </a:p>
      </dgm:t>
    </dgm:pt>
    <dgm:pt modelId="{FBD9BB48-A175-416C-9AF6-99E94CA6AACA}" type="pres">
      <dgm:prSet presAssocID="{F4989F5E-C9E7-4211-B6D3-54E5769EBA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0E06677-8954-49FB-AD84-306E13A004CF}" type="pres">
      <dgm:prSet presAssocID="{9D54CD44-595B-4CB3-8107-33A6413116EA}" presName="singleCycle" presStyleCnt="0"/>
      <dgm:spPr/>
    </dgm:pt>
    <dgm:pt modelId="{248606CE-64A8-469D-BFA6-FB622E686F1B}" type="pres">
      <dgm:prSet presAssocID="{9D54CD44-595B-4CB3-8107-33A6413116EA}" presName="singleCenter" presStyleLbl="node1" presStyleIdx="0" presStyleCnt="2" custScaleX="92849" custScaleY="46179" custLinFactNeighborX="-81033" custLinFactNeighborY="-46203">
        <dgm:presLayoutVars>
          <dgm:chMax val="7"/>
          <dgm:chPref val="7"/>
        </dgm:presLayoutVars>
      </dgm:prSet>
      <dgm:spPr/>
    </dgm:pt>
    <dgm:pt modelId="{CE578670-C47D-4582-8094-032A9109B8F0}" type="pres">
      <dgm:prSet presAssocID="{E5330C7A-D769-4E65-ABFE-5923860FA1B3}" presName="Name56" presStyleLbl="parChTrans1D2" presStyleIdx="0" presStyleCnt="1"/>
      <dgm:spPr/>
    </dgm:pt>
    <dgm:pt modelId="{7D6B0360-98E7-4CE5-A224-BA08AF1721BC}" type="pres">
      <dgm:prSet presAssocID="{640B4787-0931-4E51-BB05-DF22F66EDFCB}" presName="text0" presStyleLbl="node1" presStyleIdx="1" presStyleCnt="2" custScaleX="157914" custScaleY="56523" custRadScaleRad="33022" custRadScaleInc="94643">
        <dgm:presLayoutVars>
          <dgm:bulletEnabled val="1"/>
        </dgm:presLayoutVars>
      </dgm:prSet>
      <dgm:spPr/>
    </dgm:pt>
  </dgm:ptLst>
  <dgm:cxnLst>
    <dgm:cxn modelId="{2BA8C82D-0759-424E-9A75-0E2EFEF962AB}" type="presOf" srcId="{F4989F5E-C9E7-4211-B6D3-54E5769EBA1D}" destId="{FBD9BB48-A175-416C-9AF6-99E94CA6AACA}" srcOrd="0" destOrd="0" presId="urn:microsoft.com/office/officeart/2008/layout/RadialCluster"/>
    <dgm:cxn modelId="{437F505E-0207-4B6C-A9A8-E523D313992D}" type="presOf" srcId="{9D54CD44-595B-4CB3-8107-33A6413116EA}" destId="{248606CE-64A8-469D-BFA6-FB622E686F1B}" srcOrd="0" destOrd="0" presId="urn:microsoft.com/office/officeart/2008/layout/RadialCluster"/>
    <dgm:cxn modelId="{34E5A173-DC91-451A-89CD-718C2F58673A}" type="presOf" srcId="{640B4787-0931-4E51-BB05-DF22F66EDFCB}" destId="{7D6B0360-98E7-4CE5-A224-BA08AF1721BC}" srcOrd="0" destOrd="0" presId="urn:microsoft.com/office/officeart/2008/layout/RadialCluster"/>
    <dgm:cxn modelId="{8CEA7595-7520-41E0-B502-CF4DEC4B93FC}" srcId="{9D54CD44-595B-4CB3-8107-33A6413116EA}" destId="{640B4787-0931-4E51-BB05-DF22F66EDFCB}" srcOrd="0" destOrd="0" parTransId="{E5330C7A-D769-4E65-ABFE-5923860FA1B3}" sibTransId="{5EB84D6E-BF25-4849-88D0-86EF6466E449}"/>
    <dgm:cxn modelId="{10967BE6-635E-417D-B390-3E3A8C7F5A34}" srcId="{F4989F5E-C9E7-4211-B6D3-54E5769EBA1D}" destId="{9D54CD44-595B-4CB3-8107-33A6413116EA}" srcOrd="0" destOrd="0" parTransId="{5CCD85A6-88EE-43C3-BB3C-D18B6035B315}" sibTransId="{20742CA2-B11F-4883-A054-3750323BBC80}"/>
    <dgm:cxn modelId="{D1FDDFED-740D-41DE-985B-6801B9689E8C}" type="presOf" srcId="{E5330C7A-D769-4E65-ABFE-5923860FA1B3}" destId="{CE578670-C47D-4582-8094-032A9109B8F0}" srcOrd="0" destOrd="0" presId="urn:microsoft.com/office/officeart/2008/layout/RadialCluster"/>
    <dgm:cxn modelId="{61775828-EB37-4A86-8C25-2008AEE3DD44}" type="presParOf" srcId="{FBD9BB48-A175-416C-9AF6-99E94CA6AACA}" destId="{50E06677-8954-49FB-AD84-306E13A004CF}" srcOrd="0" destOrd="0" presId="urn:microsoft.com/office/officeart/2008/layout/RadialCluster"/>
    <dgm:cxn modelId="{DDC7C22B-6C01-49B0-80C7-FCDD0E888FC9}" type="presParOf" srcId="{50E06677-8954-49FB-AD84-306E13A004CF}" destId="{248606CE-64A8-469D-BFA6-FB622E686F1B}" srcOrd="0" destOrd="0" presId="urn:microsoft.com/office/officeart/2008/layout/RadialCluster"/>
    <dgm:cxn modelId="{7A7ABF65-E89D-4E54-840F-819DDAE5FA1C}" type="presParOf" srcId="{50E06677-8954-49FB-AD84-306E13A004CF}" destId="{CE578670-C47D-4582-8094-032A9109B8F0}" srcOrd="1" destOrd="0" presId="urn:microsoft.com/office/officeart/2008/layout/RadialCluster"/>
    <dgm:cxn modelId="{4D482673-7FE9-4C62-881C-C4078B5DA159}" type="presParOf" srcId="{50E06677-8954-49FB-AD84-306E13A004CF}" destId="{7D6B0360-98E7-4CE5-A224-BA08AF1721BC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606CE-64A8-469D-BFA6-FB622E686F1B}">
      <dsp:nvSpPr>
        <dsp:cNvPr id="0" name=""/>
        <dsp:cNvSpPr/>
      </dsp:nvSpPr>
      <dsp:spPr>
        <a:xfrm>
          <a:off x="0" y="0"/>
          <a:ext cx="2239766" cy="11139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Central 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Atendimento</a:t>
          </a: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54379" y="54379"/>
        <a:ext cx="2131008" cy="1005203"/>
      </dsp:txXfrm>
    </dsp:sp>
    <dsp:sp modelId="{CE578670-C47D-4582-8094-032A9109B8F0}">
      <dsp:nvSpPr>
        <dsp:cNvPr id="0" name=""/>
        <dsp:cNvSpPr/>
      </dsp:nvSpPr>
      <dsp:spPr>
        <a:xfrm rot="4039098">
          <a:off x="1020766" y="1612390"/>
          <a:ext cx="10804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04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B0360-98E7-4CE5-A224-BA08AF1721BC}">
      <dsp:nvSpPr>
        <dsp:cNvPr id="0" name=""/>
        <dsp:cNvSpPr/>
      </dsp:nvSpPr>
      <dsp:spPr>
        <a:xfrm>
          <a:off x="684065" y="2110819"/>
          <a:ext cx="2552236" cy="91353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DISTRIBUIDOR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INOVATYON</a:t>
          </a:r>
          <a:endParaRPr lang="pt-BR" sz="800" b="1" kern="1200" dirty="0"/>
        </a:p>
      </dsp:txBody>
      <dsp:txXfrm>
        <a:off x="728660" y="2155414"/>
        <a:ext cx="2463046" cy="824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E832-BD78-46BA-8E28-5D1F5253B9B7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EDAC-4EE2-40C8-A51A-72457AC9B8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89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22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2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5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8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44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55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6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5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4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41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E4100">
                <a:alpha val="64000"/>
              </a:srgbClr>
            </a:gs>
            <a:gs pos="40000">
              <a:srgbClr val="FE4100">
                <a:alpha val="65000"/>
              </a:srgbClr>
            </a:gs>
            <a:gs pos="100000">
              <a:srgbClr val="FE41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40059" cy="234902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Procurando uma Franquia</a:t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iniciar seu próprio negocio?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280920" cy="8588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pt-B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Conheça o Club de Férias e veja as vantagens de ser um Franqueado.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3250"/>
            <a:ext cx="2404815" cy="105811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907855" y="6279703"/>
            <a:ext cx="592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2"/>
                </a:solidFill>
              </a:rPr>
              <a:t>clubdeferias.com.br / clubdeferias.tur.br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907856" y="5805264"/>
            <a:ext cx="592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(11) 3101-4002 / (11) 3101-5855</a:t>
            </a:r>
          </a:p>
        </p:txBody>
      </p:sp>
    </p:spTree>
    <p:extLst>
      <p:ext uri="{BB962C8B-B14F-4D97-AF65-F5344CB8AC3E}">
        <p14:creationId xmlns:p14="http://schemas.microsoft.com/office/powerpoint/2010/main" val="159970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932758" y="2981025"/>
            <a:ext cx="6885383" cy="923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Futuros produtos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5261"/>
            <a:ext cx="3869734" cy="30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87624" y="-53518"/>
            <a:ext cx="35909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PASSAGENS </a:t>
            </a:r>
          </a:p>
          <a:p>
            <a:pPr algn="ctr"/>
            <a:r>
              <a:rPr lang="pt-BR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RODOVIARIAS</a:t>
            </a:r>
          </a:p>
        </p:txBody>
      </p:sp>
    </p:spTree>
    <p:extLst>
      <p:ext uri="{BB962C8B-B14F-4D97-AF65-F5344CB8AC3E}">
        <p14:creationId xmlns:p14="http://schemas.microsoft.com/office/powerpoint/2010/main" val="385022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975147" y="2938636"/>
            <a:ext cx="6858000" cy="980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</a:rPr>
              <a:t>Analise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região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</a:t>
            </a:r>
            <a:br>
              <a:rPr lang="en-US" sz="3200" b="1" dirty="0">
                <a:effectLst/>
              </a:rPr>
            </a:br>
            <a:r>
              <a:rPr lang="en-US" sz="3200" b="1" dirty="0" err="1">
                <a:solidFill>
                  <a:srgbClr val="FF0000"/>
                </a:solidFill>
                <a:effectLst/>
              </a:rPr>
              <a:t>Periodo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Jan a </a:t>
            </a:r>
            <a:r>
              <a:rPr lang="en-US" sz="3200" b="1" dirty="0" err="1">
                <a:solidFill>
                  <a:srgbClr val="FF0000"/>
                </a:solidFill>
                <a:effectLst/>
              </a:rPr>
              <a:t>Dez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> 2015</a:t>
            </a:r>
            <a:endParaRPr lang="pt-BR" sz="32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49779"/>
              </p:ext>
            </p:extLst>
          </p:nvPr>
        </p:nvGraphicFramePr>
        <p:xfrm>
          <a:off x="1259632" y="1196752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115616" y="5445223"/>
            <a:ext cx="3888432" cy="1080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FF0000"/>
                </a:solidFill>
              </a:rPr>
              <a:t>Media de Ligações  por mês – 100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Media Vendas por mês  - 10 reservas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148064" y="5445224"/>
            <a:ext cx="3744416" cy="1080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FF0000"/>
                </a:solidFill>
              </a:rPr>
              <a:t>Media Valores Vendas- R$ 12.000,00 </a:t>
            </a:r>
          </a:p>
          <a:p>
            <a:r>
              <a:rPr lang="pt-BR" sz="1600" b="1" dirty="0">
                <a:solidFill>
                  <a:srgbClr val="FF0000"/>
                </a:solidFill>
              </a:rPr>
              <a:t>Media Lucro liquido Por Mês – 30%</a:t>
            </a:r>
          </a:p>
        </p:txBody>
      </p:sp>
    </p:spTree>
    <p:extLst>
      <p:ext uri="{BB962C8B-B14F-4D97-AF65-F5344CB8AC3E}">
        <p14:creationId xmlns:p14="http://schemas.microsoft.com/office/powerpoint/2010/main" val="187158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1196752"/>
            <a:ext cx="79724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Enviar</a:t>
            </a:r>
            <a:r>
              <a:rPr lang="en-US" sz="2400" b="1" dirty="0"/>
              <a:t> e-mails de </a:t>
            </a:r>
            <a:r>
              <a:rPr lang="en-US" sz="2400" b="1" dirty="0" err="1"/>
              <a:t>divulgação</a:t>
            </a:r>
            <a:r>
              <a:rPr lang="en-US" sz="2400" b="1" dirty="0"/>
              <a:t>  </a:t>
            </a:r>
            <a:r>
              <a:rPr lang="en-US" sz="2400" b="1" dirty="0" err="1"/>
              <a:t>para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associados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r>
              <a:rPr lang="en-US" sz="2400" b="1" dirty="0" err="1"/>
              <a:t>Anexar</a:t>
            </a:r>
            <a:r>
              <a:rPr lang="en-US" sz="2400" b="1" dirty="0"/>
              <a:t> </a:t>
            </a:r>
            <a:r>
              <a:rPr lang="en-US" sz="2400" b="1" dirty="0" err="1"/>
              <a:t>folheto</a:t>
            </a:r>
            <a:r>
              <a:rPr lang="en-US" sz="2400" b="1" dirty="0"/>
              <a:t> </a:t>
            </a:r>
            <a:r>
              <a:rPr lang="en-US" sz="2400" b="1" dirty="0" err="1"/>
              <a:t>ao</a:t>
            </a:r>
            <a:r>
              <a:rPr lang="en-US" sz="2400" b="1" dirty="0"/>
              <a:t> </a:t>
            </a:r>
            <a:r>
              <a:rPr lang="en-US" sz="2400" b="1" dirty="0" err="1"/>
              <a:t>hollerit</a:t>
            </a:r>
            <a:r>
              <a:rPr lang="en-US" sz="2400" b="1" dirty="0"/>
              <a:t> dos </a:t>
            </a:r>
            <a:r>
              <a:rPr lang="en-US" sz="2400" b="1" dirty="0" err="1"/>
              <a:t>associados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Visitar</a:t>
            </a:r>
            <a:r>
              <a:rPr lang="en-US" sz="2400" b="1" dirty="0"/>
              <a:t> </a:t>
            </a:r>
            <a:r>
              <a:rPr lang="en-US" sz="2400" b="1" dirty="0" err="1"/>
              <a:t>todas</a:t>
            </a:r>
            <a:r>
              <a:rPr lang="en-US" sz="2400" b="1" dirty="0"/>
              <a:t> as </a:t>
            </a:r>
            <a:r>
              <a:rPr lang="en-US" sz="2400" b="1" dirty="0" err="1"/>
              <a:t>Associações</a:t>
            </a:r>
            <a:r>
              <a:rPr lang="en-US" sz="2400" b="1" dirty="0"/>
              <a:t>, </a:t>
            </a:r>
            <a:r>
              <a:rPr lang="en-US" sz="2400" b="1" dirty="0" err="1"/>
              <a:t>Federações</a:t>
            </a:r>
            <a:r>
              <a:rPr lang="en-US" sz="2400" b="1" dirty="0"/>
              <a:t> e </a:t>
            </a:r>
            <a:r>
              <a:rPr lang="en-US" sz="2400" b="1" dirty="0" err="1"/>
              <a:t>Sindicatos</a:t>
            </a:r>
            <a:r>
              <a:rPr lang="en-US" sz="2400" b="1" dirty="0"/>
              <a:t> das </a:t>
            </a:r>
          </a:p>
          <a:p>
            <a:r>
              <a:rPr lang="en-US" sz="2400" b="1" dirty="0" err="1"/>
              <a:t>Regiões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Fazer</a:t>
            </a:r>
            <a:r>
              <a:rPr lang="en-US" sz="2400" b="1" dirty="0"/>
              <a:t> </a:t>
            </a:r>
            <a:r>
              <a:rPr lang="en-US" sz="2400" b="1" dirty="0" err="1"/>
              <a:t>ação</a:t>
            </a:r>
            <a:r>
              <a:rPr lang="en-US" sz="2400" b="1" dirty="0"/>
              <a:t> Café da </a:t>
            </a:r>
            <a:r>
              <a:rPr lang="en-US" sz="2400" b="1" dirty="0" err="1"/>
              <a:t>Manhã</a:t>
            </a:r>
            <a:r>
              <a:rPr lang="en-US" sz="2400" b="1" dirty="0"/>
              <a:t> com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Presidentes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Divulgação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jornais</a:t>
            </a:r>
            <a:r>
              <a:rPr lang="en-US" sz="2400" b="1" dirty="0"/>
              <a:t>, mural das </a:t>
            </a:r>
            <a:r>
              <a:rPr lang="en-US" sz="2400" b="1" dirty="0" err="1"/>
              <a:t>Associações</a:t>
            </a:r>
            <a:r>
              <a:rPr lang="en-US" sz="2400" b="1" dirty="0"/>
              <a:t>, Etc…</a:t>
            </a:r>
          </a:p>
          <a:p>
            <a:endParaRPr lang="en-US" sz="2400" b="1" dirty="0"/>
          </a:p>
          <a:p>
            <a:r>
              <a:rPr lang="en-US" sz="2400" b="1" dirty="0" err="1"/>
              <a:t>Colocar</a:t>
            </a:r>
            <a:r>
              <a:rPr lang="en-US" sz="2400" b="1" dirty="0"/>
              <a:t> </a:t>
            </a:r>
            <a:r>
              <a:rPr lang="en-US" sz="2400" b="1" dirty="0" err="1"/>
              <a:t>Baners</a:t>
            </a:r>
            <a:r>
              <a:rPr lang="en-US" sz="2400" b="1" dirty="0"/>
              <a:t>  de </a:t>
            </a:r>
            <a:r>
              <a:rPr lang="en-US" sz="2400" b="1" dirty="0" err="1"/>
              <a:t>divulgação</a:t>
            </a:r>
            <a:r>
              <a:rPr lang="en-US" sz="2400" b="1" dirty="0"/>
              <a:t> da </a:t>
            </a:r>
            <a:r>
              <a:rPr lang="en-US" sz="2400" b="1" dirty="0" err="1"/>
              <a:t>marca</a:t>
            </a:r>
            <a:r>
              <a:rPr lang="en-US" sz="2400" b="1" dirty="0"/>
              <a:t> Club de ferias </a:t>
            </a:r>
          </a:p>
          <a:p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Associações</a:t>
            </a:r>
            <a:r>
              <a:rPr lang="en-US" sz="2400" b="1" dirty="0"/>
              <a:t>, Etc…</a:t>
            </a:r>
          </a:p>
          <a:p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 rot="16200000">
            <a:off x="-2931998" y="2922513"/>
            <a:ext cx="6858000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Estrategia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de </a:t>
            </a:r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vendas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20" y="764704"/>
            <a:ext cx="3429272" cy="36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 rot="16200000">
            <a:off x="-3012721" y="3002720"/>
            <a:ext cx="6885741" cy="849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Material de </a:t>
            </a:r>
            <a:r>
              <a:rPr lang="en-US" sz="3600" dirty="0" err="1">
                <a:solidFill>
                  <a:srgbClr val="FF0000"/>
                </a:solidFill>
                <a:latin typeface="Cooper Black" pitchFamily="18" charset="0"/>
              </a:rPr>
              <a:t>divulgação</a:t>
            </a:r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98512" y="-387424"/>
            <a:ext cx="5834608" cy="1012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Cooper Black" pitchFamily="18" charset="0"/>
              </a:rPr>
              <a:t>folheto</a:t>
            </a:r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57872" y="1335906"/>
            <a:ext cx="7634808" cy="10129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E-MAILS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oper Black" pitchFamily="18" charset="0"/>
              </a:rPr>
              <a:t>MARKETING</a:t>
            </a:r>
            <a:endParaRPr lang="pt-BR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2376264"/>
            <a:ext cx="437997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7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62036" y="673532"/>
            <a:ext cx="4064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Franquia – R$ 6.000,00.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59632" y="1844824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Comissionamento</a:t>
            </a:r>
            <a:r>
              <a:rPr lang="en-US" sz="2800" b="1" dirty="0"/>
              <a:t> - 70% </a:t>
            </a:r>
            <a:r>
              <a:rPr lang="en-US" sz="2800" b="1" dirty="0" err="1"/>
              <a:t>sobre</a:t>
            </a:r>
            <a:r>
              <a:rPr lang="en-US" sz="2800" b="1" dirty="0"/>
              <a:t> </a:t>
            </a:r>
            <a:r>
              <a:rPr lang="en-US" sz="2800" b="1" dirty="0" err="1"/>
              <a:t>lucro</a:t>
            </a:r>
            <a:r>
              <a:rPr lang="en-US" sz="2800" b="1" dirty="0"/>
              <a:t> </a:t>
            </a:r>
            <a:r>
              <a:rPr lang="en-US" sz="2800" b="1" dirty="0" err="1"/>
              <a:t>liquido</a:t>
            </a:r>
            <a:r>
              <a:rPr lang="en-US" sz="2800" b="1" dirty="0"/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9632" y="3068960"/>
            <a:ext cx="8252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Royalties </a:t>
            </a:r>
            <a:r>
              <a:rPr lang="en-US" sz="2800" b="1" dirty="0" err="1"/>
              <a:t>Franqueadora</a:t>
            </a:r>
            <a:r>
              <a:rPr lang="en-US" sz="2800" b="1" dirty="0"/>
              <a:t> – 30% s/ </a:t>
            </a:r>
            <a:r>
              <a:rPr lang="en-US" sz="2800" b="1" dirty="0" err="1"/>
              <a:t>lucro</a:t>
            </a:r>
            <a:r>
              <a:rPr lang="en-US" sz="2800" b="1" dirty="0"/>
              <a:t> </a:t>
            </a:r>
            <a:r>
              <a:rPr lang="en-US" sz="2800" b="1" dirty="0" err="1"/>
              <a:t>liquido</a:t>
            </a:r>
            <a:r>
              <a:rPr lang="en-US" sz="2800" b="1" dirty="0"/>
              <a:t>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4417948"/>
            <a:ext cx="6677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Folheteria</a:t>
            </a:r>
            <a:r>
              <a:rPr lang="en-US" sz="2800" b="1" dirty="0"/>
              <a:t> – 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conta</a:t>
            </a:r>
            <a:r>
              <a:rPr lang="en-US" sz="2800" b="1" dirty="0"/>
              <a:t> do </a:t>
            </a:r>
            <a:r>
              <a:rPr lang="en-US" sz="2800" b="1" dirty="0" err="1"/>
              <a:t>franquiado</a:t>
            </a:r>
            <a:r>
              <a:rPr lang="en-US" sz="2800" b="1" dirty="0"/>
              <a:t>.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31640" y="5570076"/>
            <a:ext cx="6575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Baners</a:t>
            </a:r>
            <a:r>
              <a:rPr lang="en-US" sz="2800" b="1" dirty="0"/>
              <a:t> – </a:t>
            </a:r>
            <a:r>
              <a:rPr lang="en-US" sz="2800" b="1" dirty="0" err="1"/>
              <a:t>Concederemos</a:t>
            </a:r>
            <a:r>
              <a:rPr lang="en-US" sz="2800" b="1" dirty="0"/>
              <a:t>  um </a:t>
            </a:r>
            <a:r>
              <a:rPr lang="en-US" sz="2800" b="1" dirty="0" err="1"/>
              <a:t>cortesia</a:t>
            </a:r>
            <a:r>
              <a:rPr lang="en-US" sz="2800" b="1" dirty="0"/>
              <a:t>.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 rot="16200000">
            <a:off x="-2962331" y="2911420"/>
            <a:ext cx="6880186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Cooper Black" pitchFamily="18" charset="0"/>
              </a:rPr>
              <a:t>Custo</a:t>
            </a: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 da </a:t>
            </a:r>
            <a:r>
              <a:rPr lang="en-US" sz="4800" dirty="0" err="1">
                <a:solidFill>
                  <a:srgbClr val="FF0000"/>
                </a:solidFill>
                <a:latin typeface="Cooper Black" pitchFamily="18" charset="0"/>
              </a:rPr>
              <a:t>Franquia</a:t>
            </a: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9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03956"/>
            <a:ext cx="78488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sz="1600" b="1" dirty="0">
                <a:solidFill>
                  <a:srgbClr val="002060"/>
                </a:solidFill>
              </a:rPr>
              <a:t>Empresa de benefícios com capital totalmente nacional, projetado e estruturado na prestação de serviços econômicos em lazer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e cultura.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Criada há mais de 29 anos, se consolidou a partir de parcerias com diversos segmentos do mercado e empresários que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perceberam no propósito do Club de Férias, uma maneira de enfrentar desafios destes tempos globalizados oferecendo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benefícios reais.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É reconhecido por diversas entidades por se destacar no mercado brasileiro, cuja excelência na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qualidade de seus produtos que contribuem efetivamente para o desenvolvimento </a:t>
            </a:r>
            <a:r>
              <a:rPr lang="pt-BR" sz="1600" b="1" dirty="0" err="1">
                <a:solidFill>
                  <a:srgbClr val="002060"/>
                </a:solidFill>
              </a:rPr>
              <a:t>sócio-economico</a:t>
            </a:r>
            <a:r>
              <a:rPr lang="pt-BR" sz="1600" b="1" dirty="0">
                <a:solidFill>
                  <a:srgbClr val="002060"/>
                </a:solidFill>
              </a:rPr>
              <a:t> do pais,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valorizando o produto e a cultura nacional.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O denominador comum entre os </a:t>
            </a:r>
            <a:r>
              <a:rPr lang="pt-BR" sz="1600" b="1" dirty="0" err="1">
                <a:solidFill>
                  <a:srgbClr val="002060"/>
                </a:solidFill>
              </a:rPr>
              <a:t>empreendores</a:t>
            </a:r>
            <a:r>
              <a:rPr lang="pt-BR" sz="1600" b="1" dirty="0">
                <a:solidFill>
                  <a:srgbClr val="002060"/>
                </a:solidFill>
              </a:rPr>
              <a:t> é a visão clara de que apenas a excelência dos serviços e uma gestão arrojada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e progressista, permitirá garantir o crescimento e o sucesso de todos.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Prestar o melhor serviço, atingir e manter a satisfação plena de nossos usuários é o nosso objetivo!</a:t>
            </a:r>
            <a:endParaRPr lang="pt-BR" sz="1600" dirty="0">
              <a:solidFill>
                <a:srgbClr val="002060"/>
              </a:solidFill>
            </a:endParaRPr>
          </a:p>
          <a:p>
            <a:endParaRPr lang="pt-BR" sz="1600" b="1" dirty="0">
              <a:solidFill>
                <a:srgbClr val="002060"/>
              </a:solidFill>
            </a:endParaRPr>
          </a:p>
          <a:p>
            <a:r>
              <a:rPr lang="pt-BR" sz="1600" b="1" dirty="0">
                <a:solidFill>
                  <a:srgbClr val="002060"/>
                </a:solidFill>
              </a:rPr>
              <a:t>Tornando-se associado, você poderá se hospedar em qualquer uma das nossas colônias de norte a sul do país e aproveitar o</a:t>
            </a:r>
            <a:r>
              <a:rPr lang="pt-BR" sz="1600" dirty="0">
                <a:solidFill>
                  <a:srgbClr val="002060"/>
                </a:solidFill>
              </a:rPr>
              <a:t> </a:t>
            </a:r>
            <a:r>
              <a:rPr lang="pt-BR" sz="1600" b="1" dirty="0">
                <a:solidFill>
                  <a:srgbClr val="002060"/>
                </a:solidFill>
              </a:rPr>
              <a:t>que há de melhor em lazer, acomodação e alimentação.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 rot="16200000">
            <a:off x="-2931998" y="2922513"/>
            <a:ext cx="6858000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Nossa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Historia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7848872" cy="10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8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endCxn id="4098" idx="1"/>
          </p:cNvCxnSpPr>
          <p:nvPr/>
        </p:nvCxnSpPr>
        <p:spPr>
          <a:xfrm flipV="1">
            <a:off x="2432448" y="1687624"/>
            <a:ext cx="1059432" cy="418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>
            <a:stCxn id="20" idx="1"/>
          </p:cNvCxnSpPr>
          <p:nvPr/>
        </p:nvCxnSpPr>
        <p:spPr>
          <a:xfrm flipH="1" flipV="1">
            <a:off x="5940152" y="4725144"/>
            <a:ext cx="576064" cy="468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634808" cy="1012974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Cooper Black" pitchFamily="18" charset="0"/>
              </a:rPr>
              <a:t>Estrutura</a:t>
            </a:r>
            <a:r>
              <a:rPr lang="en-US" sz="4800" dirty="0">
                <a:latin typeface="Cooper Black" pitchFamily="18" charset="0"/>
              </a:rPr>
              <a:t> </a:t>
            </a:r>
            <a:endParaRPr lang="pt-BR" sz="4800" dirty="0">
              <a:latin typeface="Cooper Black" pitchFamily="18" charset="0"/>
            </a:endParaRPr>
          </a:p>
        </p:txBody>
      </p:sp>
      <p:graphicFrame>
        <p:nvGraphicFramePr>
          <p:cNvPr id="17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36228"/>
              </p:ext>
            </p:extLst>
          </p:nvPr>
        </p:nvGraphicFramePr>
        <p:xfrm>
          <a:off x="179512" y="1484784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tângulo de cantos arredondados 19"/>
          <p:cNvSpPr/>
          <p:nvPr/>
        </p:nvSpPr>
        <p:spPr>
          <a:xfrm>
            <a:off x="6516216" y="4869160"/>
            <a:ext cx="2448272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Responsavel</a:t>
            </a:r>
            <a:r>
              <a:rPr lang="en-US" sz="1400" b="1" dirty="0">
                <a:solidFill>
                  <a:srgbClr val="FF0000"/>
                </a:solidFill>
              </a:rPr>
              <a:t>  </a:t>
            </a:r>
            <a:r>
              <a:rPr lang="en-US" sz="1400" b="1" dirty="0" err="1">
                <a:solidFill>
                  <a:srgbClr val="FF0000"/>
                </a:solidFill>
              </a:rPr>
              <a:t>pelo</a:t>
            </a:r>
            <a:r>
              <a:rPr lang="en-US" sz="1400" b="1" dirty="0">
                <a:solidFill>
                  <a:srgbClr val="FF0000"/>
                </a:solidFill>
              </a:rPr>
              <a:t>  </a:t>
            </a:r>
            <a:r>
              <a:rPr lang="en-US" sz="1400" b="1" dirty="0" err="1">
                <a:solidFill>
                  <a:srgbClr val="FF0000"/>
                </a:solidFill>
              </a:rPr>
              <a:t>atendimento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>
                <a:solidFill>
                  <a:srgbClr val="FF0000"/>
                </a:solidFill>
              </a:rPr>
              <a:t>reservas</a:t>
            </a:r>
            <a:r>
              <a:rPr lang="en-US" sz="1400" b="1" dirty="0">
                <a:solidFill>
                  <a:srgbClr val="FF0000"/>
                </a:solidFill>
              </a:rPr>
              <a:t> e </a:t>
            </a:r>
            <a:r>
              <a:rPr lang="en-US" sz="1400" b="1" dirty="0" err="1">
                <a:solidFill>
                  <a:srgbClr val="FF0000"/>
                </a:solidFill>
              </a:rPr>
              <a:t>manutenção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clientes</a:t>
            </a:r>
            <a:endParaRPr lang="pt-BR" sz="1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0383"/>
            <a:ext cx="2448272" cy="10344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5940152" y="1556792"/>
            <a:ext cx="72008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6536904" y="1196752"/>
            <a:ext cx="2499592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solidFill>
                  <a:srgbClr val="FF0000"/>
                </a:solidFill>
              </a:rPr>
              <a:t>Responsavel</a:t>
            </a:r>
            <a:r>
              <a:rPr lang="pt-BR" sz="1600" b="1" dirty="0">
                <a:solidFill>
                  <a:srgbClr val="FF0000"/>
                </a:solidFill>
              </a:rPr>
              <a:t> por Suporte, </a:t>
            </a:r>
            <a:r>
              <a:rPr lang="pt-BR" sz="1600" b="1" dirty="0" err="1">
                <a:solidFill>
                  <a:srgbClr val="FF0000"/>
                </a:solidFill>
              </a:rPr>
              <a:t>Sac</a:t>
            </a:r>
            <a:r>
              <a:rPr lang="pt-BR" sz="1600" b="1" dirty="0">
                <a:solidFill>
                  <a:srgbClr val="FF0000"/>
                </a:solidFill>
              </a:rPr>
              <a:t> e acordo com Fornecedores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3419872" y="4149080"/>
            <a:ext cx="673732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4031940" y="4221088"/>
            <a:ext cx="2124236" cy="8460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1400" b="1" dirty="0"/>
              <a:t>FRANQUEADO</a:t>
            </a:r>
          </a:p>
          <a:p>
            <a:pPr lvl="0" algn="ctr"/>
            <a:r>
              <a:rPr lang="pt-BR" sz="1400" b="1" dirty="0"/>
              <a:t>  INOVATYON</a:t>
            </a:r>
          </a:p>
        </p:txBody>
      </p:sp>
    </p:spTree>
    <p:extLst>
      <p:ext uri="{BB962C8B-B14F-4D97-AF65-F5344CB8AC3E}">
        <p14:creationId xmlns:p14="http://schemas.microsoft.com/office/powerpoint/2010/main" val="181519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 rot="16200000">
            <a:off x="-2931998" y="2922513"/>
            <a:ext cx="6858000" cy="1012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Franqueados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no </a:t>
            </a:r>
            <a:r>
              <a:rPr lang="en-US" sz="4000" dirty="0" err="1">
                <a:solidFill>
                  <a:srgbClr val="FF0000"/>
                </a:solidFill>
                <a:latin typeface="Cooper Black" pitchFamily="18" charset="0"/>
              </a:rPr>
              <a:t>Brasil</a:t>
            </a:r>
            <a:r>
              <a:rPr lang="en-US" sz="4000" dirty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40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8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6525"/>
            <a:ext cx="8736013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5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007"/>
            <a:ext cx="8928991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1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0" y="0"/>
            <a:ext cx="825718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 rot="16200000">
            <a:off x="-3017538" y="2981027"/>
            <a:ext cx="688538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Reservas Online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36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Resultado de imagem para IBGE"/>
          <p:cNvSpPr>
            <a:spLocks noChangeAspect="1" noChangeArrowheads="1"/>
          </p:cNvSpPr>
          <p:nvPr/>
        </p:nvSpPr>
        <p:spPr bwMode="auto">
          <a:xfrm>
            <a:off x="20846" y="610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49" y="590022"/>
            <a:ext cx="1373860" cy="11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42" y="3870940"/>
            <a:ext cx="1199555" cy="11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12" y="1903010"/>
            <a:ext cx="1080120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2" y="5546667"/>
            <a:ext cx="1800200" cy="98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82" y="556725"/>
            <a:ext cx="197841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3010"/>
            <a:ext cx="1199556" cy="119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97" y="3990375"/>
            <a:ext cx="20219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14" y="5087851"/>
            <a:ext cx="2275327" cy="15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1" y="3990375"/>
            <a:ext cx="1924112" cy="90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17" y="2150126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02" y="590022"/>
            <a:ext cx="1935831" cy="120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19" y="602260"/>
            <a:ext cx="1445465" cy="11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84" y="5564501"/>
            <a:ext cx="2808312" cy="9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69" y="2061697"/>
            <a:ext cx="1316862" cy="13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-2875003" y="2875002"/>
            <a:ext cx="6858003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FF0000"/>
                </a:solidFill>
              </a:rPr>
              <a:t>CLIENTES</a:t>
            </a:r>
          </a:p>
        </p:txBody>
      </p:sp>
    </p:spTree>
    <p:extLst>
      <p:ext uri="{BB962C8B-B14F-4D97-AF65-F5344CB8AC3E}">
        <p14:creationId xmlns:p14="http://schemas.microsoft.com/office/powerpoint/2010/main" val="2936560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1931</TotalTime>
  <Words>232</Words>
  <Application>Microsoft Office PowerPoint</Application>
  <PresentationFormat>Apresentação na tela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Cooper Black</vt:lpstr>
      <vt:lpstr>Tema do Office</vt:lpstr>
      <vt:lpstr>Procurando uma Franquia Para iniciar seu próprio negocio?</vt:lpstr>
      <vt:lpstr>Nossa Historia </vt:lpstr>
      <vt:lpstr>Estrutura </vt:lpstr>
      <vt:lpstr>Franqueados no Brasil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Analise região  Periodo Jan a Dez 2015</vt:lpstr>
      <vt:lpstr>Estrategia de vendas </vt:lpstr>
      <vt:lpstr>Material de divulgação </vt:lpstr>
      <vt:lpstr>Custo da Franquia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Cassio de Jesus Cardoso</cp:lastModifiedBy>
  <cp:revision>230</cp:revision>
  <dcterms:created xsi:type="dcterms:W3CDTF">2014-02-26T14:52:07Z</dcterms:created>
  <dcterms:modified xsi:type="dcterms:W3CDTF">2017-05-02T20:07:58Z</dcterms:modified>
</cp:coreProperties>
</file>